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5"/>
  </p:notesMasterIdLst>
  <p:sldIdLst>
    <p:sldId id="256" r:id="rId2"/>
    <p:sldId id="257" r:id="rId3"/>
    <p:sldId id="258" r:id="rId4"/>
    <p:sldId id="264" r:id="rId5"/>
    <p:sldId id="265" r:id="rId6"/>
    <p:sldId id="266" r:id="rId7"/>
    <p:sldId id="260" r:id="rId8"/>
    <p:sldId id="259" r:id="rId9"/>
    <p:sldId id="261" r:id="rId10"/>
    <p:sldId id="262" r:id="rId11"/>
    <p:sldId id="263" r:id="rId12"/>
    <p:sldId id="268" r:id="rId13"/>
    <p:sldId id="269" r:id="rId14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entury Schoolbook" pitchFamily="18" charset="0"/>
              </a:defRPr>
            </a:lvl1pPr>
          </a:lstStyle>
          <a:p>
            <a:endParaRPr lang="hu-HU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Schoolbook" pitchFamily="18" charset="0"/>
              </a:defRPr>
            </a:lvl1pPr>
          </a:lstStyle>
          <a:p>
            <a:fld id="{49125905-878E-4B33-84A4-0AF86A25D25B}" type="datetimeFigureOut">
              <a:rPr lang="hu-HU"/>
              <a:pPr/>
              <a:t>2012.01.24.</a:t>
            </a:fld>
            <a:endParaRPr lang="hu-HU"/>
          </a:p>
        </p:txBody>
      </p:sp>
      <p:sp>
        <p:nvSpPr>
          <p:cNvPr id="327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entury Schoolbook" pitchFamily="18" charset="0"/>
              </a:defRPr>
            </a:lvl1pPr>
          </a:lstStyle>
          <a:p>
            <a:endParaRPr lang="hu-HU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Schoolbook" pitchFamily="18" charset="0"/>
              </a:defRPr>
            </a:lvl1pPr>
          </a:lstStyle>
          <a:p>
            <a:fld id="{FF164768-282C-48DD-8AB9-49E29F298F5D}" type="slidenum">
              <a:rPr lang="hu-HU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églalap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églalap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églalap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Egyenes összekötő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gyenes összekötő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gyenes összekötő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gyenes összekötő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Egyenes összekötő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Egyenes összekötő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Téglalap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lipszis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lipszis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lipszis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lipszis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lipszis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22" name="Dátum hely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D15DB-FA89-4785-82A5-86A4A62FB25E}" type="datetimeFigureOut">
              <a:rPr lang="hu-HU"/>
              <a:pPr>
                <a:defRPr/>
              </a:pPr>
              <a:t>2012.01.24.</a:t>
            </a:fld>
            <a:endParaRPr lang="hu-HU"/>
          </a:p>
        </p:txBody>
      </p:sp>
      <p:sp>
        <p:nvSpPr>
          <p:cNvPr id="23" name="Élőláb hely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4" name="Dia számának hely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81C17-84C2-492F-A4C6-FAECB1C9B48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ECEA4-BE09-4A90-A48D-2FD42142BF1C}" type="datetimeFigureOut">
              <a:rPr lang="hu-HU"/>
              <a:pPr>
                <a:defRPr/>
              </a:pPr>
              <a:t>2012.01.24.</a:t>
            </a:fld>
            <a:endParaRPr lang="hu-HU"/>
          </a:p>
        </p:txBody>
      </p:sp>
      <p:sp>
        <p:nvSpPr>
          <p:cNvPr id="5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13776-3F88-439E-9E32-D5E7EDD22FF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1C90D-9115-4EF2-9531-9202F424C51F}" type="datetimeFigureOut">
              <a:rPr lang="hu-HU"/>
              <a:pPr>
                <a:defRPr/>
              </a:pPr>
              <a:t>2012.01.24.</a:t>
            </a:fld>
            <a:endParaRPr lang="hu-HU"/>
          </a:p>
        </p:txBody>
      </p:sp>
      <p:sp>
        <p:nvSpPr>
          <p:cNvPr id="5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E0D6C-9710-4979-9921-03E116E91D7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3E13CE2-9618-43C4-9330-D71A037E0E0E}" type="datetimeFigureOut">
              <a:rPr lang="hu-HU"/>
              <a:pPr>
                <a:defRPr/>
              </a:pPr>
              <a:t>2012.01.24.</a:t>
            </a:fld>
            <a:endParaRPr lang="hu-HU"/>
          </a:p>
        </p:txBody>
      </p:sp>
      <p:sp>
        <p:nvSpPr>
          <p:cNvPr id="5" name="Dia számának helye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397DD2F-E6F8-4F92-8683-BDF8D6FB28A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Élőláb helye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églalap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églalap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églalap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Egyenes összekötő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Egyenes összekötő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Egyenes összekötő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gyenes összekötő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gyenes összekötő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Téglalap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lipszis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lipszis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lipszis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lipszis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lipszis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gyenes összekötő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0" name="Dátum hely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D325D-8E9D-42E0-872E-8CE3624ABF5F}" type="datetimeFigureOut">
              <a:rPr lang="hu-HU"/>
              <a:pPr>
                <a:defRPr/>
              </a:pPr>
              <a:t>2012.01.24.</a:t>
            </a:fld>
            <a:endParaRPr lang="hu-HU"/>
          </a:p>
        </p:txBody>
      </p:sp>
      <p:sp>
        <p:nvSpPr>
          <p:cNvPr id="21" name="Élőláb hely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2" name="Dia számának helye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068BE-1FAD-4033-9F5C-D9E5CBE5D77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D8E76-660D-48D7-8830-9DFA132C6B78}" type="datetimeFigureOut">
              <a:rPr lang="hu-HU"/>
              <a:pPr>
                <a:defRPr/>
              </a:pPr>
              <a:t>2012.01.24.</a:t>
            </a:fld>
            <a:endParaRPr lang="hu-HU"/>
          </a:p>
        </p:txBody>
      </p:sp>
      <p:sp>
        <p:nvSpPr>
          <p:cNvPr id="6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081F0-4ECC-4CFD-9E8C-88827402D6F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3" name="Tartalom helye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2" name="Szöveg hely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4" name="Szöveg hely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7" name="Dátum hely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1299F-F4B7-43B4-A4DC-14977668C918}" type="datetimeFigureOut">
              <a:rPr lang="hu-HU"/>
              <a:pPr>
                <a:defRPr/>
              </a:pPr>
              <a:t>2012.01.24.</a:t>
            </a:fld>
            <a:endParaRPr lang="hu-HU"/>
          </a:p>
        </p:txBody>
      </p:sp>
      <p:sp>
        <p:nvSpPr>
          <p:cNvPr id="8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EAD93-3445-4EBB-BC69-B3B38C5EDE3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A59DBB9-F276-48AA-A30A-A0AF8FA8040E}" type="datetimeFigureOut">
              <a:rPr lang="hu-HU"/>
              <a:pPr>
                <a:defRPr/>
              </a:pPr>
              <a:t>2012.01.24.</a:t>
            </a:fld>
            <a:endParaRPr lang="hu-HU"/>
          </a:p>
        </p:txBody>
      </p:sp>
      <p:sp>
        <p:nvSpPr>
          <p:cNvPr id="4" name="Dia számának hely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DDE21C4-87B6-4329-8FC5-D4AA9DE3613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5" name="Élőláb hely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1D28E-1191-4E75-BA70-57116B076442}" type="datetimeFigureOut">
              <a:rPr lang="hu-HU"/>
              <a:pPr>
                <a:defRPr/>
              </a:pPr>
              <a:t>2012.01.24.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7EE19-E965-43E4-A750-77E90D038DE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enes összekötő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Egyenes összekötő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Egyenes összekötő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Egyenes összekötő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Téglalap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Egyenes összekötő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lipszis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8" name="Tartalom helye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2" name="Dátum helye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7630C2C-7EF1-4C2D-9432-D241FFCBBBA3}" type="datetimeFigureOut">
              <a:rPr lang="hu-HU"/>
              <a:pPr>
                <a:defRPr/>
              </a:pPr>
              <a:t>2012.01.24.</a:t>
            </a:fld>
            <a:endParaRPr lang="hu-HU"/>
          </a:p>
        </p:txBody>
      </p:sp>
      <p:sp>
        <p:nvSpPr>
          <p:cNvPr id="13" name="Dia számának helye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458044F-2479-41B7-BC71-8F663DC5C81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14" name="Élőláb helye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enes összekötő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Ellipszis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Egyenes összekötő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Téglalap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Egyenes összekötő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Egyenes összekötő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Egyenes összekötő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Dátum hely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68229E1-CD4D-42F3-B722-5DFEA566B5BB}" type="datetimeFigureOut">
              <a:rPr lang="hu-HU"/>
              <a:pPr>
                <a:defRPr/>
              </a:pPr>
              <a:t>2012.01.24.</a:t>
            </a:fld>
            <a:endParaRPr lang="hu-HU"/>
          </a:p>
        </p:txBody>
      </p:sp>
      <p:sp>
        <p:nvSpPr>
          <p:cNvPr id="13" name="Dia számának hely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551F13F-9390-40EE-A161-5DB76E4A618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14" name="Élőláb hely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gyenes összekötő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028" name="Szöveg helye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smtClean="0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A850FB9-AE16-462E-850E-906786255C33}" type="datetimeFigureOut">
              <a:rPr lang="hu-HU"/>
              <a:pPr>
                <a:defRPr/>
              </a:pPr>
              <a:t>2012.01.24.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Téglalap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llipszis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9B3059A6-05FA-4851-9F38-E3D0EC3C992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5" r:id="rId4"/>
    <p:sldLayoutId id="2147483754" r:id="rId5"/>
    <p:sldLayoutId id="2147483759" r:id="rId6"/>
    <p:sldLayoutId id="2147483753" r:id="rId7"/>
    <p:sldLayoutId id="2147483760" r:id="rId8"/>
    <p:sldLayoutId id="2147483761" r:id="rId9"/>
    <p:sldLayoutId id="2147483752" r:id="rId10"/>
    <p:sldLayoutId id="214748375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projekt@jic.hu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projektiroda@jaszfenyszaru.h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Programalap keretében meghirdetésre kerülő pályázatok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>
            <a:normAutofit fontScale="92500"/>
          </a:bodyPr>
          <a:lstStyle/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hu-HU" dirty="0" smtClean="0"/>
              <a:t>„Jászfényszaru Városközpontjának értékmegőrző megújítás”</a:t>
            </a:r>
          </a:p>
          <a:p>
            <a:pPr fontAlgn="auto">
              <a:spcAft>
                <a:spcPts val="0"/>
              </a:spcAft>
              <a:buFont typeface="Wingdings"/>
              <a:buNone/>
              <a:defRPr/>
            </a:pPr>
            <a:endParaRPr lang="hu-HU" dirty="0" smtClean="0"/>
          </a:p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hu-HU" dirty="0" smtClean="0"/>
              <a:t>„Szociális </a:t>
            </a:r>
            <a:r>
              <a:rPr lang="hu-HU" dirty="0" err="1" smtClean="0"/>
              <a:t>városrehabilitáció</a:t>
            </a:r>
            <a:r>
              <a:rPr lang="hu-HU" dirty="0" smtClean="0"/>
              <a:t> Jászfényszaru fejlődéséért”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Hagyományőrző programcsomag</a:t>
            </a:r>
            <a:endParaRPr lang="hu-HU" dirty="0"/>
          </a:p>
        </p:txBody>
      </p:sp>
      <p:sp>
        <p:nvSpPr>
          <p:cNvPr id="22530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hu-HU" sz="2500" smtClean="0"/>
              <a:t>Célja a közösségépítés, az akcióterületen élők és a város többi lakosa közti kötődés megteremtése, továbbá hogy az akcióterületen élők és a város lakói betekintést nyerhessenek egymás kulturális értékeibe. </a:t>
            </a:r>
          </a:p>
          <a:p>
            <a:r>
              <a:rPr lang="hu-HU" sz="2500" smtClean="0"/>
              <a:t>Roma Táncház</a:t>
            </a:r>
          </a:p>
          <a:p>
            <a:r>
              <a:rPr lang="hu-HU" sz="2500" smtClean="0"/>
              <a:t>Közösségépítő kisebbségi napok</a:t>
            </a:r>
          </a:p>
          <a:p>
            <a:r>
              <a:rPr lang="hu-HU" sz="2500" smtClean="0"/>
              <a:t>Támogatható tevékenységek száma min. 14 db</a:t>
            </a:r>
          </a:p>
          <a:p>
            <a:r>
              <a:rPr lang="hu-HU" sz="2500" smtClean="0"/>
              <a:t>A programcsomag keretében rendelkezésre álló keret: 	2 670 000 Ft</a:t>
            </a:r>
          </a:p>
          <a:p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Élhetőbb környezet programcsomag</a:t>
            </a:r>
            <a:endParaRPr lang="hu-HU" dirty="0"/>
          </a:p>
        </p:txBody>
      </p:sp>
      <p:sp>
        <p:nvSpPr>
          <p:cNvPr id="23554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hu-HU" sz="2500" smtClean="0"/>
              <a:t>Célja a lakosság ösztönzése lakókörnyezetük szépítése, élhetőbbé tétele.</a:t>
            </a:r>
          </a:p>
          <a:p>
            <a:r>
              <a:rPr lang="hu-HU" sz="2500" smtClean="0"/>
              <a:t>Környezetvédelmi világnap, jeles napok</a:t>
            </a:r>
          </a:p>
          <a:p>
            <a:r>
              <a:rPr lang="hu-HU" sz="2500" smtClean="0"/>
              <a:t>Tiéd a tér -  világosítási akció, a park részeinek örökbefogadása</a:t>
            </a:r>
          </a:p>
          <a:p>
            <a:r>
              <a:rPr lang="hu-HU" sz="2500" smtClean="0"/>
              <a:t>Tiszta udvar rendes ház – hagyományteremtő akció</a:t>
            </a:r>
          </a:p>
          <a:p>
            <a:r>
              <a:rPr lang="hu-HU" sz="2500" smtClean="0"/>
              <a:t>Támogatható tevékenységek száma min. 6 db</a:t>
            </a:r>
          </a:p>
          <a:p>
            <a:r>
              <a:rPr lang="hu-HU" sz="2500" smtClean="0"/>
              <a:t>A programcsomag keretében rendelkezésre álló keret:         4 610 000Ft</a:t>
            </a:r>
          </a:p>
          <a:p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Határidők- Tervezet</a:t>
            </a:r>
            <a:endParaRPr lang="hu-HU" dirty="0"/>
          </a:p>
        </p:txBody>
      </p:sp>
      <p:sp>
        <p:nvSpPr>
          <p:cNvPr id="24578" name="Tartalom helye 2"/>
          <p:cNvSpPr>
            <a:spLocks noGrp="1"/>
          </p:cNvSpPr>
          <p:nvPr>
            <p:ph sz="quarter" idx="1"/>
          </p:nvPr>
        </p:nvSpPr>
        <p:spPr>
          <a:xfrm>
            <a:off x="457200" y="2924175"/>
            <a:ext cx="7467600" cy="3549650"/>
          </a:xfrm>
        </p:spPr>
        <p:txBody>
          <a:bodyPr/>
          <a:lstStyle/>
          <a:p>
            <a:r>
              <a:rPr lang="hu-HU" smtClean="0"/>
              <a:t>Felhívás megjelenése: 2012. március 15.</a:t>
            </a:r>
          </a:p>
          <a:p>
            <a:endParaRPr lang="hu-HU" smtClean="0"/>
          </a:p>
          <a:p>
            <a:r>
              <a:rPr lang="hu-HU" smtClean="0"/>
              <a:t>Pályázatok benyújtása: 2012. április 23-tól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Köszönjük a figyelmet!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hu-HU" dirty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hu-HU" dirty="0" smtClean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hu-HU" sz="2100" dirty="0" smtClean="0"/>
              <a:t>Szabó-Fábián Katalin </a:t>
            </a:r>
          </a:p>
          <a:p>
            <a:pPr marL="365760" lvl="1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hu-HU" dirty="0" smtClean="0"/>
              <a:t>06-70/434-00-98; </a:t>
            </a:r>
          </a:p>
          <a:p>
            <a:pPr marL="365760" lvl="1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hu-HU" dirty="0" smtClean="0"/>
              <a:t>06-57/424-240</a:t>
            </a:r>
          </a:p>
          <a:p>
            <a:pPr marL="365760" lvl="1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hu-HU" dirty="0" smtClean="0">
                <a:hlinkClick r:id="rId3"/>
              </a:rPr>
              <a:t>projekt@</a:t>
            </a:r>
            <a:r>
              <a:rPr lang="hu-HU" dirty="0" err="1" smtClean="0">
                <a:hlinkClick r:id="rId3"/>
              </a:rPr>
              <a:t>jic.hu</a:t>
            </a:r>
            <a:endParaRPr lang="hu-HU" dirty="0" smtClean="0"/>
          </a:p>
          <a:p>
            <a:pPr marL="365760" lvl="1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hu-HU" dirty="0" smtClean="0"/>
              <a:t>	</a:t>
            </a:r>
            <a:endParaRPr lang="hu-HU" dirty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hu-HU" dirty="0" smtClean="0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427538" y="2362200"/>
            <a:ext cx="4392612" cy="3886200"/>
          </a:xfrm>
        </p:spPr>
        <p:txBody>
          <a:bodyPr>
            <a:normAutofit/>
          </a:bodyPr>
          <a:lstStyle/>
          <a:p>
            <a:pPr marL="274320" lvl="1" indent="-274320" fontAlgn="auto">
              <a:spcBef>
                <a:spcPts val="600"/>
              </a:spcBef>
              <a:spcAft>
                <a:spcPts val="0"/>
              </a:spcAft>
              <a:buSzPct val="70000"/>
              <a:buFont typeface="Wingdings"/>
              <a:buChar char=""/>
              <a:defRPr/>
            </a:pPr>
            <a:endParaRPr lang="hu-HU" dirty="0" smtClean="0"/>
          </a:p>
          <a:p>
            <a:pPr marL="274320" lvl="1" indent="-274320" fontAlgn="auto">
              <a:spcBef>
                <a:spcPts val="600"/>
              </a:spcBef>
              <a:spcAft>
                <a:spcPts val="0"/>
              </a:spcAft>
              <a:buSzPct val="70000"/>
              <a:buFont typeface="Wingdings"/>
              <a:buChar char=""/>
              <a:defRPr/>
            </a:pPr>
            <a:endParaRPr lang="hu-HU" dirty="0"/>
          </a:p>
          <a:p>
            <a:pPr marL="0" lvl="1" indent="0" fontAlgn="auto">
              <a:spcBef>
                <a:spcPts val="600"/>
              </a:spcBef>
              <a:spcAft>
                <a:spcPts val="0"/>
              </a:spcAft>
              <a:buSzPct val="70000"/>
              <a:buFont typeface="Wingdings 2"/>
              <a:buNone/>
              <a:defRPr/>
            </a:pPr>
            <a:r>
              <a:rPr lang="hu-HU" dirty="0" smtClean="0"/>
              <a:t>Csatlósné </a:t>
            </a:r>
            <a:r>
              <a:rPr lang="hu-HU" dirty="0"/>
              <a:t>Farkas Mónika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hu-HU" sz="2100" dirty="0" smtClean="0"/>
              <a:t>06-57/522-170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hu-HU" sz="2100" dirty="0" smtClean="0"/>
              <a:t>119-es mellék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hu-HU" sz="2100" dirty="0" smtClean="0">
                <a:hlinkClick r:id="rId4"/>
              </a:rPr>
              <a:t>projektiroda@</a:t>
            </a:r>
            <a:r>
              <a:rPr lang="hu-HU" sz="2100" dirty="0" err="1" smtClean="0">
                <a:hlinkClick r:id="rId4"/>
              </a:rPr>
              <a:t>jaszfenyszaru.hu</a:t>
            </a:r>
            <a:endParaRPr lang="hu-HU" sz="2100" dirty="0" smtClean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hu-HU" sz="2100" dirty="0"/>
          </a:p>
        </p:txBody>
      </p:sp>
      <p:sp>
        <p:nvSpPr>
          <p:cNvPr id="25604" name="Szöveg helye 3"/>
          <p:cNvSpPr>
            <a:spLocks noGrp="1"/>
          </p:cNvSpPr>
          <p:nvPr>
            <p:ph type="body" sz="quarter" idx="1"/>
          </p:nvPr>
        </p:nvSpPr>
        <p:spPr>
          <a:xfrm>
            <a:off x="457200" y="1570038"/>
            <a:ext cx="3657600" cy="658812"/>
          </a:xfrm>
        </p:spPr>
        <p:txBody>
          <a:bodyPr/>
          <a:lstStyle/>
          <a:p>
            <a:r>
              <a:rPr lang="hu-HU" smtClean="0"/>
              <a:t>Elérhetőségek</a:t>
            </a:r>
          </a:p>
          <a:p>
            <a:r>
              <a:rPr lang="hu-HU" smtClean="0"/>
              <a:t>Közvetítő Szervezet</a:t>
            </a:r>
          </a:p>
        </p:txBody>
      </p:sp>
      <p:sp>
        <p:nvSpPr>
          <p:cNvPr id="25605" name="Szöveg helye 4"/>
          <p:cNvSpPr>
            <a:spLocks noGrp="1"/>
          </p:cNvSpPr>
          <p:nvPr>
            <p:ph type="body" sz="quarter" idx="3"/>
          </p:nvPr>
        </p:nvSpPr>
        <p:spPr>
          <a:xfrm>
            <a:off x="4343400" y="1570038"/>
            <a:ext cx="3657600" cy="658812"/>
          </a:xfrm>
        </p:spPr>
        <p:txBody>
          <a:bodyPr/>
          <a:lstStyle/>
          <a:p>
            <a:r>
              <a:rPr lang="hu-HU" smtClean="0"/>
              <a:t>Elérhetőségek</a:t>
            </a:r>
          </a:p>
          <a:p>
            <a:r>
              <a:rPr lang="hu-HU" smtClean="0"/>
              <a:t>Önkormányzat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Pályázók köre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hu-HU" sz="2500" dirty="0" smtClean="0"/>
              <a:t>Bejegyzett, a településen székhellyel/telephellyel rendelkező non-profit szervezetek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500" dirty="0" smtClean="0"/>
              <a:t>Egyesület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500" dirty="0" smtClean="0"/>
              <a:t>Alapítvány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500" dirty="0" smtClean="0"/>
              <a:t>Közalapítvány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500" dirty="0" smtClean="0"/>
              <a:t>Köztestület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500" dirty="0" smtClean="0"/>
              <a:t>Non-profit gazdasági társaságok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500" dirty="0" smtClean="0"/>
              <a:t>Társasházak-lakásszövetkezet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sz="2500" dirty="0" smtClean="0"/>
              <a:t>Szociális szövetkezetek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hu-HU" sz="2200" dirty="0" smtClean="0"/>
              <a:t>Nem nyújtható támogatás azon szervezeteknek, amelyek 30 napot meghaladó köztartozással rendelkeznek.</a:t>
            </a:r>
            <a:endParaRPr lang="hu-H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68313" y="4724400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Támogatható tevékenységek</a:t>
            </a:r>
            <a:br>
              <a:rPr lang="hu-HU" dirty="0" smtClean="0"/>
            </a:br>
            <a:r>
              <a:rPr lang="hu-HU" dirty="0" smtClean="0"/>
              <a:t>„</a:t>
            </a:r>
            <a:r>
              <a:rPr lang="hu-HU" sz="3300" dirty="0" smtClean="0"/>
              <a:t>Jászfényszaru városközpontjának értékmegőrző megújítása”</a:t>
            </a:r>
            <a:br>
              <a:rPr lang="hu-HU" sz="3300" dirty="0" smtClean="0"/>
            </a:br>
            <a:r>
              <a:rPr lang="hu-HU" sz="3300" dirty="0"/>
              <a:t/>
            </a:r>
            <a:br>
              <a:rPr lang="hu-HU" sz="3300" dirty="0"/>
            </a:br>
            <a:r>
              <a:rPr lang="hu-HU" sz="3300" dirty="0" smtClean="0"/>
              <a:t/>
            </a:r>
            <a:br>
              <a:rPr lang="hu-HU" sz="3300" dirty="0" smtClean="0"/>
            </a:br>
            <a:r>
              <a:rPr lang="hu-HU" sz="2700" dirty="0" smtClean="0"/>
              <a:t>1 pályázó összesen maximum 2 293 800 </a:t>
            </a:r>
            <a:r>
              <a:rPr lang="hu-HU" sz="2700" dirty="0" err="1" smtClean="0"/>
              <a:t>ft</a:t>
            </a:r>
            <a:r>
              <a:rPr lang="hu-HU" sz="2700" dirty="0" smtClean="0"/>
              <a:t> támogatásban részesülhet</a:t>
            </a:r>
            <a:endParaRPr lang="hu-HU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Kulturális programcsomag</a:t>
            </a:r>
            <a:endParaRPr lang="hu-HU" dirty="0"/>
          </a:p>
        </p:txBody>
      </p:sp>
      <p:sp>
        <p:nvSpPr>
          <p:cNvPr id="16386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hu-HU" sz="2500" smtClean="0"/>
              <a:t>Célja, hogy a pályázó civil szervezet olyan kulturális tevékenységet, programot szervezzen, mely a város teljes lakossága számára könnyen befogadható, azok számára érthető, élvezhető</a:t>
            </a:r>
            <a:r>
              <a:rPr lang="hu-HU" sz="2800" smtClean="0"/>
              <a:t>. </a:t>
            </a:r>
            <a:endParaRPr lang="hu-HU" sz="2500" smtClean="0"/>
          </a:p>
          <a:p>
            <a:r>
              <a:rPr lang="hu-HU" sz="2500" smtClean="0"/>
              <a:t>Zenés nyári esték</a:t>
            </a:r>
          </a:p>
          <a:p>
            <a:r>
              <a:rPr lang="hu-HU" sz="2500" smtClean="0"/>
              <a:t>Támogatható tevékenységek száma min. 3 db</a:t>
            </a:r>
          </a:p>
          <a:p>
            <a:r>
              <a:rPr lang="hu-HU" sz="2500" smtClean="0"/>
              <a:t>A programcsomag keretében rendelkezésre álló keret: 	1 494 000 Ft</a:t>
            </a:r>
          </a:p>
          <a:p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Hagyományőrző programcsomag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hu-HU" sz="2500" dirty="0"/>
              <a:t>Célja, hogy közösségi kezdeményezés keretében olyan tevékenységek/programok kerüljenek megrendezésre, melyek a régi, kikopóban lévő helyi hagyományokat elevenítik fel, különös tekintettel a jász mesterségekre, szokásokra, ünnepekre. </a:t>
            </a:r>
            <a:endParaRPr lang="hu-HU" sz="25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hu-HU" sz="2500" dirty="0" smtClean="0"/>
              <a:t>Hagyományőrző közösségi kezdeményezések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hu-HU" sz="2500" dirty="0" smtClean="0"/>
              <a:t>Hagyományos jász mesterségek alkotótáborral és jász lakodalmas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hu-HU" sz="2500" dirty="0" smtClean="0"/>
              <a:t>Támogatható tevékenységek száma min. 6 db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hu-HU" sz="2500" dirty="0" smtClean="0"/>
              <a:t>A programcsomag keretében rendelkezésre álló keret: 	3 975 000 Ft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Környezettudatos programcsomag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hu-HU" sz="2700" dirty="0"/>
              <a:t>Célja, hogy a városközpont megújulását követően felhívja a figyelmet a környezettudatos életre megőrizve ezzel a megteremtett értékeket. </a:t>
            </a:r>
            <a:endParaRPr lang="hu-HU" sz="27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hu-HU" sz="2500" dirty="0" smtClean="0"/>
              <a:t>Vállalkozói konferencia a fenntartható energiafelhasználásról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hu-HU" sz="2500" dirty="0" smtClean="0"/>
              <a:t>Helyi társadalmi akciók megszervezése: faültetés, virágosítás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hu-HU" sz="2500" dirty="0" smtClean="0"/>
              <a:t>Bűnmegelőzési akciók a lakosság közbiztonsága-érzetének növelésére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hu-HU" sz="2500" dirty="0" smtClean="0"/>
              <a:t>Támogatható tevékenységek száma min. 6 db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hu-HU" sz="2500" dirty="0" smtClean="0"/>
              <a:t>A programcsomag keretében rendelkezésre álló keret: 	6 000 </a:t>
            </a:r>
            <a:r>
              <a:rPr lang="hu-HU" sz="2500" dirty="0" err="1" smtClean="0"/>
              <a:t>000</a:t>
            </a:r>
            <a:r>
              <a:rPr lang="hu-HU" sz="2500" dirty="0" smtClean="0"/>
              <a:t> Ft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750" y="4508500"/>
            <a:ext cx="8229600" cy="171926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Támogatható tevékenységek</a:t>
            </a:r>
            <a:br>
              <a:rPr lang="hu-HU" dirty="0" smtClean="0"/>
            </a:br>
            <a:r>
              <a:rPr lang="hu-HU" sz="3300" dirty="0" smtClean="0"/>
              <a:t>„Szociális </a:t>
            </a:r>
            <a:r>
              <a:rPr lang="hu-HU" sz="3300" dirty="0" err="1" smtClean="0"/>
              <a:t>városrehabilitáció</a:t>
            </a:r>
            <a:r>
              <a:rPr lang="hu-HU" sz="3300" dirty="0" smtClean="0"/>
              <a:t> és lakossági integráció Jászfényszaru fejlődéséért”</a:t>
            </a:r>
            <a:br>
              <a:rPr lang="hu-HU" sz="3300" dirty="0" smtClean="0"/>
            </a:br>
            <a:r>
              <a:rPr lang="hu-HU" sz="3300" dirty="0"/>
              <a:t/>
            </a:r>
            <a:br>
              <a:rPr lang="hu-HU" sz="3300" dirty="0"/>
            </a:br>
            <a:r>
              <a:rPr lang="hu-HU" sz="3300" dirty="0" smtClean="0"/>
              <a:t/>
            </a:r>
            <a:br>
              <a:rPr lang="hu-HU" sz="3300" dirty="0" smtClean="0"/>
            </a:br>
            <a:r>
              <a:rPr lang="hu-HU" sz="2700" dirty="0"/>
              <a:t/>
            </a:r>
            <a:br>
              <a:rPr lang="hu-HU" sz="2700" dirty="0"/>
            </a:br>
            <a:r>
              <a:rPr lang="hu-HU" sz="2700" dirty="0"/>
              <a:t>1 pályázó összesen maximum </a:t>
            </a:r>
            <a:r>
              <a:rPr lang="hu-HU" sz="2700" dirty="0" smtClean="0"/>
              <a:t>3 000 </a:t>
            </a:r>
            <a:r>
              <a:rPr lang="hu-HU" sz="2700" dirty="0" err="1" smtClean="0"/>
              <a:t>000</a:t>
            </a:r>
            <a:r>
              <a:rPr lang="hu-HU" sz="2700" dirty="0" smtClean="0"/>
              <a:t> </a:t>
            </a:r>
            <a:r>
              <a:rPr lang="hu-HU" sz="2700" dirty="0" err="1" smtClean="0"/>
              <a:t>ft</a:t>
            </a:r>
            <a:r>
              <a:rPr lang="hu-HU" sz="2700" dirty="0" smtClean="0"/>
              <a:t> </a:t>
            </a:r>
            <a:r>
              <a:rPr lang="hu-HU" sz="2700" dirty="0"/>
              <a:t>támogatásban részesülhet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Kulturális programcsomag</a:t>
            </a:r>
            <a:endParaRPr lang="hu-HU" dirty="0"/>
          </a:p>
        </p:txBody>
      </p:sp>
      <p:sp>
        <p:nvSpPr>
          <p:cNvPr id="20482" name="Tartalom helye 5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hu-HU" sz="2500" smtClean="0"/>
              <a:t>Célja, hogy a pályázó civil szervezet olyan kulturális tevékenységet, programot szervezzen, mely az akcióterületen élők számára könnyen befogadható, azok számára érthető, élvezhető.</a:t>
            </a:r>
          </a:p>
          <a:p>
            <a:r>
              <a:rPr lang="hu-HU" sz="2500" smtClean="0"/>
              <a:t>Roma antológia kiadása</a:t>
            </a:r>
          </a:p>
          <a:p>
            <a:r>
              <a:rPr lang="hu-HU" sz="2500" smtClean="0"/>
              <a:t>Cigányzenész emlékmű avató</a:t>
            </a:r>
          </a:p>
          <a:p>
            <a:r>
              <a:rPr lang="hu-HU" sz="2500" smtClean="0"/>
              <a:t>Alkotó művésztábor</a:t>
            </a:r>
          </a:p>
          <a:p>
            <a:r>
              <a:rPr lang="hu-HU" sz="2500" smtClean="0"/>
              <a:t>Támogatható tevékenységek száma min. 3 db</a:t>
            </a:r>
          </a:p>
          <a:p>
            <a:r>
              <a:rPr lang="hu-HU" sz="2500" smtClean="0"/>
              <a:t>A programcsomag keretében rendelkezésre álló keret: 	4 910 000 Ft</a:t>
            </a:r>
          </a:p>
          <a:p>
            <a:endParaRPr lang="hu-HU" sz="25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/>
              <a:t>Egészséges életmód programcsomag</a:t>
            </a:r>
            <a:endParaRPr lang="hu-HU" dirty="0"/>
          </a:p>
        </p:txBody>
      </p:sp>
      <p:sp>
        <p:nvSpPr>
          <p:cNvPr id="21506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hu-HU" sz="2500" smtClean="0"/>
              <a:t>Célja, hogy a pályázó civil szervezet által megvalósítani kívánt tevékenység ösztönzően hasson a bevonni kívánt célcsoportra az egészséges életmód tekintetében.</a:t>
            </a:r>
          </a:p>
          <a:p>
            <a:r>
              <a:rPr lang="hu-HU" sz="2500" smtClean="0"/>
              <a:t>Sportrendezvények: BMX/gördeszka verseny</a:t>
            </a:r>
          </a:p>
          <a:p>
            <a:r>
              <a:rPr lang="hu-HU" sz="2500" smtClean="0"/>
              <a:t>Sportrendezvények: kispályás foci</a:t>
            </a:r>
          </a:p>
          <a:p>
            <a:r>
              <a:rPr lang="hu-HU" sz="2500" smtClean="0"/>
              <a:t>Egészséges életmód-főzés,táplálkozás-prevenció</a:t>
            </a:r>
          </a:p>
          <a:p>
            <a:r>
              <a:rPr lang="hu-HU" sz="2500" smtClean="0"/>
              <a:t>Támogatható tevékenységek száma min. 10 db</a:t>
            </a:r>
          </a:p>
          <a:p>
            <a:r>
              <a:rPr lang="hu-HU" sz="2500" smtClean="0"/>
              <a:t>A programcsomag keretében rendelkezésre álló keret:		 4 966 000 Ft</a:t>
            </a:r>
          </a:p>
          <a:p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oggia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62</TotalTime>
  <Words>450</Words>
  <Application>Microsoft Office PowerPoint</Application>
  <PresentationFormat>Diavetítés a képernyőre (4:3 oldalarány)</PresentationFormat>
  <Paragraphs>83</Paragraphs>
  <Slides>13</Slides>
  <Notes>13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Tervezősablon</vt:lpstr>
      </vt:variant>
      <vt:variant>
        <vt:i4>7</vt:i4>
      </vt:variant>
      <vt:variant>
        <vt:lpstr>Diacímek</vt:lpstr>
      </vt:variant>
      <vt:variant>
        <vt:i4>13</vt:i4>
      </vt:variant>
    </vt:vector>
  </HeadingPairs>
  <TitlesOfParts>
    <vt:vector size="25" baseType="lpstr">
      <vt:lpstr>Century Schoolbook</vt:lpstr>
      <vt:lpstr>Arial</vt:lpstr>
      <vt:lpstr>Wingdings</vt:lpstr>
      <vt:lpstr>Wingdings 2</vt:lpstr>
      <vt:lpstr>Calibri</vt:lpstr>
      <vt:lpstr>Loggia</vt:lpstr>
      <vt:lpstr>Loggia</vt:lpstr>
      <vt:lpstr>Loggia</vt:lpstr>
      <vt:lpstr>Loggia</vt:lpstr>
      <vt:lpstr>Loggia</vt:lpstr>
      <vt:lpstr>Loggia</vt:lpstr>
      <vt:lpstr>Loggia</vt:lpstr>
      <vt:lpstr>PROGRAMALAP KERETÉBEN MEGHIRDETÉSRE KERÜLŐ PÁLYÁZATOK</vt:lpstr>
      <vt:lpstr>PÁLYÁZÓK KÖRE</vt:lpstr>
      <vt:lpstr>TÁMOGATHATÓ TEVÉKENYSÉGEK „JÁSZFÉNYSZARU VÁROSKÖZPONTJÁNAK ÉRTÉKMEGŐRZŐ MEGÚJÍTÁSA”   1 PÁLYÁZÓ ÖSSZESEN MAXIMUM 2 293 800 FT TÁMOGATÁSBAN RÉSZESÜLHET</vt:lpstr>
      <vt:lpstr>KULTURÁLIS PROGRAMCSOMAG</vt:lpstr>
      <vt:lpstr>HAGYOMÁNYŐRZŐ PROGRAMCSOMAG</vt:lpstr>
      <vt:lpstr>KÖRNYEZETTUDATOS PROGRAMCSOMAG</vt:lpstr>
      <vt:lpstr>TÁMOGATHATÓ TEVÉKENYSÉGEK „SZOCIÁLIS VÁROSREHABILITÁCIÓ ÉS LAKOSSÁGI INTEGRÁCIÓ JÁSZFÉNYSZARU FEJLŐDÉSÉÉRT”    1 PÁLYÁZÓ ÖSSZESEN MAXIMUM 3 000 000 FT TÁMOGATÁSBAN RÉSZESÜLHET</vt:lpstr>
      <vt:lpstr>KULTURÁLIS PROGRAMCSOMAG</vt:lpstr>
      <vt:lpstr>EGÉSZSÉGES ÉLETMÓD PROGRAMCSOMAG</vt:lpstr>
      <vt:lpstr>HAGYOMÁNYŐRZŐ PROGRAMCSOMAG</vt:lpstr>
      <vt:lpstr>ÉLHETŐBB KÖRNYEZET PROGRAMCSOMAG</vt:lpstr>
      <vt:lpstr>HATÁRIDŐK- TERVEZET</vt:lpstr>
      <vt:lpstr>KÖSZÖNJÜK A FIGYELMET!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Programalap keretében meghirdetésre kerülő pályázatok</dc:title>
  <dc:creator>project3</dc:creator>
  <cp:lastModifiedBy>BLNT</cp:lastModifiedBy>
  <cp:revision>15</cp:revision>
  <dcterms:created xsi:type="dcterms:W3CDTF">2012-01-24T14:06:46Z</dcterms:created>
  <dcterms:modified xsi:type="dcterms:W3CDTF">2012-01-24T20:46:59Z</dcterms:modified>
</cp:coreProperties>
</file>